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1" r:id="rId5"/>
    <p:sldId id="262" r:id="rId6"/>
    <p:sldId id="263" r:id="rId7"/>
    <p:sldId id="264" r:id="rId8"/>
    <p:sldId id="275" r:id="rId9"/>
    <p:sldId id="277" r:id="rId10"/>
    <p:sldId id="278" r:id="rId11"/>
    <p:sldId id="279" r:id="rId12"/>
    <p:sldId id="268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27B80A-9A05-471F-BDCA-EC9E11F0A40E}" v="12" dt="2026-01-07T09:40:16.4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8" d="100"/>
          <a:sy n="78" d="100"/>
        </p:scale>
        <p:origin x="62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custSel addSld delSld modSld">
      <pc:chgData name="Mandy Morland" userId="a11db512-159d-4d76-b584-a2aac44b47c0" providerId="ADAL" clId="{D1E86093-0E97-4EEF-AC53-A8CBFE5AF3AD}" dt="2026-01-07T09:40:16.455" v="29"/>
      <pc:docMkLst>
        <pc:docMk/>
      </pc:docMkLst>
      <pc:sldChg chg="addSp modSp">
        <pc:chgData name="Mandy Morland" userId="a11db512-159d-4d76-b584-a2aac44b47c0" providerId="ADAL" clId="{D1E86093-0E97-4EEF-AC53-A8CBFE5AF3AD}" dt="2026-01-07T09:40:16.455" v="29"/>
        <pc:sldMkLst>
          <pc:docMk/>
          <pc:sldMk cId="2042974271" sldId="261"/>
        </pc:sldMkLst>
        <pc:picChg chg="add mod">
          <ac:chgData name="Mandy Morland" userId="a11db512-159d-4d76-b584-a2aac44b47c0" providerId="ADAL" clId="{D1E86093-0E97-4EEF-AC53-A8CBFE5AF3AD}" dt="2026-01-07T09:40:16.455" v="29"/>
          <ac:picMkLst>
            <pc:docMk/>
            <pc:sldMk cId="2042974271" sldId="261"/>
            <ac:picMk id="3" creationId="{3E0E3E5F-DB35-D7C3-1CB7-2C46A5F26C12}"/>
          </ac:picMkLst>
        </pc:picChg>
      </pc:sldChg>
      <pc:sldChg chg="addSp delSp modSp add mod">
        <pc:chgData name="Mandy Morland" userId="a11db512-159d-4d76-b584-a2aac44b47c0" providerId="ADAL" clId="{D1E86093-0E97-4EEF-AC53-A8CBFE5AF3AD}" dt="2026-01-05T15:14:43.916" v="13" actId="478"/>
        <pc:sldMkLst>
          <pc:docMk/>
          <pc:sldMk cId="105647667" sldId="262"/>
        </pc:sldMkLst>
        <pc:spChg chg="mod">
          <ac:chgData name="Mandy Morland" userId="a11db512-159d-4d76-b584-a2aac44b47c0" providerId="ADAL" clId="{D1E86093-0E97-4EEF-AC53-A8CBFE5AF3AD}" dt="2026-01-05T15:12:28.261" v="2" actId="20577"/>
          <ac:spMkLst>
            <pc:docMk/>
            <pc:sldMk cId="105647667" sldId="262"/>
            <ac:spMk id="2" creationId="{12541160-68B0-C37B-9389-83F4AFF6BC41}"/>
          </ac:spMkLst>
        </pc:spChg>
        <pc:spChg chg="mod">
          <ac:chgData name="Mandy Morland" userId="a11db512-159d-4d76-b584-a2aac44b47c0" providerId="ADAL" clId="{D1E86093-0E97-4EEF-AC53-A8CBFE5AF3AD}" dt="2026-01-05T15:13:00.376" v="7" actId="255"/>
          <ac:spMkLst>
            <pc:docMk/>
            <pc:sldMk cId="105647667" sldId="262"/>
            <ac:spMk id="3" creationId="{0A5E8960-2CCA-D286-D361-D5E9EF416400}"/>
          </ac:spMkLst>
        </pc:spChg>
        <pc:picChg chg="add mod">
          <ac:chgData name="Mandy Morland" userId="a11db512-159d-4d76-b584-a2aac44b47c0" providerId="ADAL" clId="{D1E86093-0E97-4EEF-AC53-A8CBFE5AF3AD}" dt="2026-01-05T15:14:10.753" v="11" actId="1076"/>
          <ac:picMkLst>
            <pc:docMk/>
            <pc:sldMk cId="105647667" sldId="262"/>
            <ac:picMk id="6" creationId="{0143531A-DAFE-08AB-E6A3-473C04DD5ED0}"/>
          </ac:picMkLst>
        </pc:picChg>
      </pc:sldChg>
      <pc:sldChg chg="add">
        <pc:chgData name="Mandy Morland" userId="a11db512-159d-4d76-b584-a2aac44b47c0" providerId="ADAL" clId="{D1E86093-0E97-4EEF-AC53-A8CBFE5AF3AD}" dt="2026-01-05T15:15:20.858" v="14"/>
        <pc:sldMkLst>
          <pc:docMk/>
          <pc:sldMk cId="1951689305" sldId="263"/>
        </pc:sldMkLst>
      </pc:sldChg>
      <pc:sldChg chg="add">
        <pc:chgData name="Mandy Morland" userId="a11db512-159d-4d76-b584-a2aac44b47c0" providerId="ADAL" clId="{D1E86093-0E97-4EEF-AC53-A8CBFE5AF3AD}" dt="2026-01-05T15:15:52.654" v="15"/>
        <pc:sldMkLst>
          <pc:docMk/>
          <pc:sldMk cId="1052276842" sldId="264"/>
        </pc:sldMkLst>
      </pc:sldChg>
      <pc:sldChg chg="modSp add mod">
        <pc:chgData name="Mandy Morland" userId="a11db512-159d-4d76-b584-a2aac44b47c0" providerId="ADAL" clId="{D1E86093-0E97-4EEF-AC53-A8CBFE5AF3AD}" dt="2026-01-05T15:18:40.601" v="24" actId="255"/>
        <pc:sldMkLst>
          <pc:docMk/>
          <pc:sldMk cId="4141014756" sldId="267"/>
        </pc:sldMkLst>
        <pc:spChg chg="mod">
          <ac:chgData name="Mandy Morland" userId="a11db512-159d-4d76-b584-a2aac44b47c0" providerId="ADAL" clId="{D1E86093-0E97-4EEF-AC53-A8CBFE5AF3AD}" dt="2026-01-05T15:18:27.663" v="22" actId="1076"/>
          <ac:spMkLst>
            <pc:docMk/>
            <pc:sldMk cId="4141014756" sldId="267"/>
            <ac:spMk id="4" creationId="{00000000-0000-0000-0000-000000000000}"/>
          </ac:spMkLst>
        </pc:spChg>
        <pc:spChg chg="mod">
          <ac:chgData name="Mandy Morland" userId="a11db512-159d-4d76-b584-a2aac44b47c0" providerId="ADAL" clId="{D1E86093-0E97-4EEF-AC53-A8CBFE5AF3AD}" dt="2026-01-05T15:18:40.601" v="24" actId="255"/>
          <ac:spMkLst>
            <pc:docMk/>
            <pc:sldMk cId="4141014756" sldId="267"/>
            <ac:spMk id="6" creationId="{00000000-0000-0000-0000-000000000000}"/>
          </ac:spMkLst>
        </pc:spChg>
      </pc:sldChg>
      <pc:sldChg chg="add">
        <pc:chgData name="Mandy Morland" userId="a11db512-159d-4d76-b584-a2aac44b47c0" providerId="ADAL" clId="{D1E86093-0E97-4EEF-AC53-A8CBFE5AF3AD}" dt="2026-01-05T15:17:42.393" v="20"/>
        <pc:sldMkLst>
          <pc:docMk/>
          <pc:sldMk cId="4282082178" sldId="268"/>
        </pc:sldMkLst>
      </pc:sldChg>
      <pc:sldChg chg="add">
        <pc:chgData name="Mandy Morland" userId="a11db512-159d-4d76-b584-a2aac44b47c0" providerId="ADAL" clId="{D1E86093-0E97-4EEF-AC53-A8CBFE5AF3AD}" dt="2026-01-05T15:16:18.804" v="16"/>
        <pc:sldMkLst>
          <pc:docMk/>
          <pc:sldMk cId="101406784" sldId="275"/>
        </pc:sldMkLst>
      </pc:sldChg>
      <pc:sldChg chg="add">
        <pc:chgData name="Mandy Morland" userId="a11db512-159d-4d76-b584-a2aac44b47c0" providerId="ADAL" clId="{D1E86093-0E97-4EEF-AC53-A8CBFE5AF3AD}" dt="2026-01-05T15:16:39.511" v="17"/>
        <pc:sldMkLst>
          <pc:docMk/>
          <pc:sldMk cId="1436379194" sldId="277"/>
        </pc:sldMkLst>
      </pc:sldChg>
      <pc:sldChg chg="add">
        <pc:chgData name="Mandy Morland" userId="a11db512-159d-4d76-b584-a2aac44b47c0" providerId="ADAL" clId="{D1E86093-0E97-4EEF-AC53-A8CBFE5AF3AD}" dt="2026-01-05T15:17:05.331" v="18"/>
        <pc:sldMkLst>
          <pc:docMk/>
          <pc:sldMk cId="4079562567" sldId="278"/>
        </pc:sldMkLst>
      </pc:sldChg>
      <pc:sldChg chg="add">
        <pc:chgData name="Mandy Morland" userId="a11db512-159d-4d76-b584-a2aac44b47c0" providerId="ADAL" clId="{D1E86093-0E97-4EEF-AC53-A8CBFE5AF3AD}" dt="2026-01-05T15:17:25.529" v="19"/>
        <pc:sldMkLst>
          <pc:docMk/>
          <pc:sldMk cId="1705949500" sldId="27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tmespark.com/treat-members-equitably-not-equally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3DD7CA-5441-AE35-A1C9-91DD96001C3A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9BCAC17A-9D30-4615-8E26-005252E8E4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075" y="4965445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0E3E5F-DB35-D7C3-1CB7-2C46A5F26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866" y="526083"/>
            <a:ext cx="3510719" cy="114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974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79749" y="351750"/>
            <a:ext cx="20277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7030A0"/>
                </a:solidFill>
                <a:cs typeface="Arial" pitchFamily="34" charset="0"/>
              </a:rPr>
              <a:t>Extension</a:t>
            </a:r>
            <a:endParaRPr lang="en-GB" sz="3200" dirty="0"/>
          </a:p>
        </p:txBody>
      </p:sp>
      <p:sp>
        <p:nvSpPr>
          <p:cNvPr id="6" name="Rectangle 5"/>
          <p:cNvSpPr/>
          <p:nvPr/>
        </p:nvSpPr>
        <p:spPr>
          <a:xfrm>
            <a:off x="2079749" y="856357"/>
            <a:ext cx="77768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If you want to spend longer on this topic…</a:t>
            </a:r>
            <a:endParaRPr lang="en-GB" sz="2000" dirty="0"/>
          </a:p>
          <a:p>
            <a:r>
              <a:rPr lang="en-GB" sz="2000" b="1" dirty="0"/>
              <a:t> </a:t>
            </a:r>
            <a:endParaRPr lang="en-GB" sz="2000" dirty="0"/>
          </a:p>
          <a:p>
            <a:r>
              <a:rPr lang="en-GB" sz="2000" b="1" dirty="0"/>
              <a:t>Carry out a further individual research task.  Think of a job that you would really like to do.  Using any sources of information available to you find out the following:</a:t>
            </a:r>
            <a:endParaRPr lang="en-GB" sz="2000" dirty="0"/>
          </a:p>
          <a:p>
            <a:r>
              <a:rPr lang="en-GB" sz="2000" b="1" dirty="0"/>
              <a:t> </a:t>
            </a:r>
            <a:endParaRPr lang="en-GB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en-GB" sz="2000" b="1" dirty="0"/>
              <a:t>Can you do the job where you live now or would you have to travel</a:t>
            </a:r>
            <a:endParaRPr lang="en-GB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en-GB" sz="2000" b="1" dirty="0"/>
              <a:t>Would it mean moving away to live and work elsewhere? </a:t>
            </a:r>
            <a:endParaRPr lang="en-GB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en-GB" sz="2000" b="1" dirty="0"/>
              <a:t>What are the entry requirements?</a:t>
            </a:r>
            <a:endParaRPr lang="en-GB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en-GB" sz="2000" b="1" dirty="0"/>
              <a:t>Do you need to study further or get more qualifications?</a:t>
            </a:r>
            <a:endParaRPr lang="en-GB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en-GB" sz="2000" b="1" dirty="0"/>
              <a:t>What salary can you expect when you start?</a:t>
            </a:r>
            <a:endParaRPr lang="en-GB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en-GB" sz="2000" b="1" dirty="0"/>
              <a:t>Once you are in – what are the opportunities to move up or progress?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41014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41160-68B0-C37B-9389-83F4AFF6B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 algn="ctr"/>
            <a:br>
              <a:rPr lang="en-GB" sz="4900" dirty="0"/>
            </a:br>
            <a:br>
              <a:rPr lang="en-GB" sz="4900" dirty="0"/>
            </a:br>
            <a:r>
              <a:rPr lang="en-GB" sz="6000" dirty="0"/>
              <a:t>Year 12 Session 3 </a:t>
            </a:r>
            <a:br>
              <a:rPr lang="en-GB" sz="6000" dirty="0"/>
            </a:br>
            <a:br>
              <a:rPr lang="en-GB" sz="6000" dirty="0"/>
            </a:br>
            <a:endParaRPr lang="en-US" sz="6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E8960-2CCA-D286-D361-D5E9EF416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4000" dirty="0"/>
              <a:t>Linking your career goals to LMI 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43531A-DAFE-08AB-E6A3-473C04DD5E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083274" y="3035269"/>
            <a:ext cx="4025452" cy="241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47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5158" y="26064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sz="3200" b="1" dirty="0">
                <a:solidFill>
                  <a:srgbClr val="7030A0"/>
                </a:solidFill>
                <a:latin typeface="+mn-lt"/>
                <a:cs typeface="Arial" pitchFamily="34" charset="0"/>
              </a:rPr>
              <a:t>What is the purpose of this task?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552" y="1196753"/>
            <a:ext cx="8265889" cy="6766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/>
              <a:t>To understand the concept “Labour Market Information”</a:t>
            </a:r>
            <a:endParaRPr lang="en-GB" sz="2000" dirty="0"/>
          </a:p>
        </p:txBody>
      </p:sp>
      <p:sp>
        <p:nvSpPr>
          <p:cNvPr id="4" name="Rectangle 3"/>
          <p:cNvSpPr/>
          <p:nvPr/>
        </p:nvSpPr>
        <p:spPr>
          <a:xfrm>
            <a:off x="2109802" y="1740583"/>
            <a:ext cx="65896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7030A0"/>
                </a:solidFill>
                <a:cs typeface="Arial" pitchFamily="34" charset="0"/>
              </a:rPr>
              <a:t>What will you learn from this task?</a:t>
            </a:r>
          </a:p>
        </p:txBody>
      </p:sp>
      <p:sp>
        <p:nvSpPr>
          <p:cNvPr id="5" name="Rectangle 4"/>
          <p:cNvSpPr/>
          <p:nvPr/>
        </p:nvSpPr>
        <p:spPr>
          <a:xfrm>
            <a:off x="2109802" y="2378203"/>
            <a:ext cx="77768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b="1" dirty="0"/>
              <a:t>To define what LMI is</a:t>
            </a:r>
            <a:endParaRPr lang="en-GB" sz="2000" dirty="0"/>
          </a:p>
          <a:p>
            <a:pPr lvl="0"/>
            <a:r>
              <a:rPr lang="en-GB" sz="2000" b="1" dirty="0"/>
              <a:t>To identify sources of LMI</a:t>
            </a:r>
            <a:endParaRPr lang="en-GB" sz="2000" dirty="0"/>
          </a:p>
          <a:p>
            <a:pPr lvl="0"/>
            <a:r>
              <a:rPr lang="en-GB" sz="2000" b="1" dirty="0"/>
              <a:t>To carry out a small scale research activity using 1 company and deliver a presentation</a:t>
            </a:r>
            <a:endParaRPr lang="en-GB" sz="2000" dirty="0"/>
          </a:p>
          <a:p>
            <a:pPr lvl="0"/>
            <a:r>
              <a:rPr lang="en-GB" sz="2000" b="1" dirty="0"/>
              <a:t>To produce a personal action plan using LMI</a:t>
            </a:r>
            <a:endParaRPr lang="en-GB" sz="2000" dirty="0"/>
          </a:p>
        </p:txBody>
      </p:sp>
      <p:sp>
        <p:nvSpPr>
          <p:cNvPr id="6" name="Rectangle 5"/>
          <p:cNvSpPr/>
          <p:nvPr/>
        </p:nvSpPr>
        <p:spPr>
          <a:xfrm>
            <a:off x="2077494" y="3884953"/>
            <a:ext cx="27208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7030A0"/>
                </a:solidFill>
                <a:cs typeface="Arial" pitchFamily="34" charset="0"/>
              </a:rPr>
              <a:t>You will need </a:t>
            </a:r>
            <a:endParaRPr lang="en-GB" sz="3200" dirty="0"/>
          </a:p>
        </p:txBody>
      </p:sp>
      <p:sp>
        <p:nvSpPr>
          <p:cNvPr id="7" name="Rectangle 6"/>
          <p:cNvSpPr/>
          <p:nvPr/>
        </p:nvSpPr>
        <p:spPr>
          <a:xfrm>
            <a:off x="2109802" y="4509121"/>
            <a:ext cx="79729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Internet access</a:t>
            </a:r>
            <a:endParaRPr lang="en-GB" sz="2000" dirty="0"/>
          </a:p>
          <a:p>
            <a:r>
              <a:rPr lang="en-GB" sz="2000" b="1" dirty="0"/>
              <a:t>Local maps</a:t>
            </a:r>
            <a:endParaRPr lang="en-GB" sz="2000" dirty="0"/>
          </a:p>
          <a:p>
            <a:r>
              <a:rPr lang="en-GB" sz="2000" b="1" dirty="0"/>
              <a:t>Whiteboard / flip chart</a:t>
            </a:r>
            <a:endParaRPr lang="en-GB" sz="2000" dirty="0"/>
          </a:p>
          <a:p>
            <a:r>
              <a:rPr lang="en-GB" sz="2000" b="1" dirty="0"/>
              <a:t>Personal action plan sheets 1 and 2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51689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b="1" dirty="0">
                <a:solidFill>
                  <a:srgbClr val="7030A0"/>
                </a:solidFill>
                <a:latin typeface="+mn-lt"/>
                <a:cs typeface="Arial" pitchFamily="34" charset="0"/>
              </a:rPr>
              <a:t>Task: What is LMI?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16832"/>
            <a:ext cx="8229600" cy="4248472"/>
          </a:xfrm>
        </p:spPr>
        <p:txBody>
          <a:bodyPr>
            <a:normAutofit/>
          </a:bodyPr>
          <a:lstStyle/>
          <a:p>
            <a:pPr lvl="0"/>
            <a:r>
              <a:rPr lang="en-GB" b="1" dirty="0"/>
              <a:t>As a whole group do you know what LMI is?  It is Labour Market Information - information about the number and type of companies and employment opportunities in your area </a:t>
            </a:r>
          </a:p>
          <a:p>
            <a:pPr lvl="0"/>
            <a:r>
              <a:rPr lang="en-GB" b="1" dirty="0"/>
              <a:t>Discuss where would you look for information about LMI  Sources include your careers library, local press, the internet, business directories, libraries, people you know, job adverts.  </a:t>
            </a:r>
            <a:endParaRPr lang="en-GB" dirty="0"/>
          </a:p>
          <a:p>
            <a:pPr lvl="0"/>
            <a:r>
              <a:rPr lang="en-GB" b="1" dirty="0"/>
              <a:t>Can you think of any new businesses opening up locally or any that have closed down?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276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35560" y="1916833"/>
            <a:ext cx="74888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b="1" dirty="0"/>
              <a:t>Choose one of your two identified companies, it should be one with a website</a:t>
            </a:r>
            <a:endParaRPr lang="en-GB" dirty="0"/>
          </a:p>
          <a:p>
            <a:pPr lvl="0"/>
            <a:r>
              <a:rPr lang="en-GB" b="1" dirty="0"/>
              <a:t>Using the website or information available to download from it – find out what you can about this company</a:t>
            </a:r>
            <a:endParaRPr lang="en-GB" dirty="0"/>
          </a:p>
          <a:p>
            <a:pPr lvl="0"/>
            <a:r>
              <a:rPr lang="en-GB" b="1" dirty="0"/>
              <a:t>Prepare a short presentation (no more than 5 minutes) to deliver to others covering:</a:t>
            </a:r>
            <a:endParaRPr lang="en-GB" dirty="0"/>
          </a:p>
          <a:p>
            <a:pPr lvl="1"/>
            <a:r>
              <a:rPr lang="en-GB" b="1" dirty="0"/>
              <a:t>What it does</a:t>
            </a:r>
            <a:endParaRPr lang="en-GB" dirty="0"/>
          </a:p>
          <a:p>
            <a:pPr lvl="1"/>
            <a:r>
              <a:rPr lang="en-GB" b="1" dirty="0"/>
              <a:t>Where it is (one site or many)</a:t>
            </a:r>
            <a:endParaRPr lang="en-GB" dirty="0"/>
          </a:p>
          <a:p>
            <a:pPr lvl="1"/>
            <a:r>
              <a:rPr lang="en-GB" b="1" dirty="0"/>
              <a:t>How big it is (how many people it employs)</a:t>
            </a:r>
            <a:endParaRPr lang="en-GB" dirty="0"/>
          </a:p>
          <a:p>
            <a:pPr lvl="1"/>
            <a:r>
              <a:rPr lang="en-GB" b="1" dirty="0"/>
              <a:t>Are they recruiting for people now and if so, what type of job?</a:t>
            </a:r>
            <a:endParaRPr lang="en-GB" dirty="0"/>
          </a:p>
          <a:p>
            <a:pPr lvl="1"/>
            <a:r>
              <a:rPr lang="en-GB" b="1" dirty="0"/>
              <a:t>Can you pick out key messages about the companies values, what it stands for?</a:t>
            </a:r>
            <a:endParaRPr lang="en-GB" dirty="0"/>
          </a:p>
          <a:p>
            <a:pPr lvl="1"/>
            <a:r>
              <a:rPr lang="en-GB" b="1" dirty="0"/>
              <a:t>Can you tell the difference between advertising (what is designed to make you feel good about the company) and information (what is fact) on the website?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135561" y="903041"/>
            <a:ext cx="55862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7030A0"/>
                </a:solidFill>
                <a:cs typeface="Arial" pitchFamily="34" charset="0"/>
              </a:rPr>
              <a:t>Task: Research one company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01406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b="1" dirty="0">
                <a:solidFill>
                  <a:srgbClr val="7030A0"/>
                </a:solidFill>
              </a:rPr>
              <a:t>Task: Personal Action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 dirty="0"/>
              <a:t>Complete a personal action plan using the action plan worksheets</a:t>
            </a:r>
          </a:p>
          <a:p>
            <a:pPr lvl="0"/>
            <a:r>
              <a:rPr lang="en-GB" b="1" dirty="0"/>
              <a:t>Come back to it when you have had time to do some more research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6379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5" y="332656"/>
            <a:ext cx="5747415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7824192" y="692696"/>
            <a:ext cx="28684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PERSONAL ACTION PLAN </a:t>
            </a:r>
          </a:p>
          <a:p>
            <a:r>
              <a:rPr lang="en-GB" b="1" dirty="0">
                <a:solidFill>
                  <a:srgbClr val="7030A0"/>
                </a:solidFill>
              </a:rPr>
              <a:t>SHEET 1</a:t>
            </a:r>
          </a:p>
        </p:txBody>
      </p:sp>
    </p:spTree>
    <p:extLst>
      <p:ext uri="{BB962C8B-B14F-4D97-AF65-F5344CB8AC3E}">
        <p14:creationId xmlns:p14="http://schemas.microsoft.com/office/powerpoint/2010/main" val="4079562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316" y="260648"/>
            <a:ext cx="8658398" cy="6121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5949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b="1" dirty="0">
                <a:solidFill>
                  <a:srgbClr val="7030A0"/>
                </a:solidFill>
              </a:rPr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How easy or difficult were these tasks?</a:t>
            </a:r>
            <a:endParaRPr lang="en-GB" dirty="0"/>
          </a:p>
          <a:p>
            <a:r>
              <a:rPr lang="en-GB" b="1" dirty="0"/>
              <a:t>Did you think of any new sources of LMI that you didn’t know about before?</a:t>
            </a:r>
            <a:endParaRPr lang="en-GB" dirty="0"/>
          </a:p>
          <a:p>
            <a:r>
              <a:rPr lang="en-GB" b="1" dirty="0"/>
              <a:t>How easy or difficult is it to tell the difference between advertising and fact?</a:t>
            </a:r>
            <a:endParaRPr lang="en-GB" dirty="0"/>
          </a:p>
          <a:p>
            <a:r>
              <a:rPr lang="en-GB" b="1" dirty="0"/>
              <a:t>How can you find out what a company’s culture or values are and why does this matter?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2082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customXml/itemProps2.xml><?xml version="1.0" encoding="utf-8"?>
<ds:datastoreItem xmlns:ds="http://schemas.openxmlformats.org/officeDocument/2006/customXml" ds:itemID="{F11B241A-37B5-4737-AD64-409301BE44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541</Words>
  <Application>Microsoft Office PowerPoint</Application>
  <PresentationFormat>Widescreen</PresentationFormat>
  <Paragraphs>51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Abadi</vt:lpstr>
      <vt:lpstr>Aptos</vt:lpstr>
      <vt:lpstr>Arial</vt:lpstr>
      <vt:lpstr>Calibri</vt:lpstr>
      <vt:lpstr>Office Theme</vt:lpstr>
      <vt:lpstr>PowerPoint Presentation</vt:lpstr>
      <vt:lpstr>  Year 12 Session 3   </vt:lpstr>
      <vt:lpstr>What is the purpose of this task?</vt:lpstr>
      <vt:lpstr>Task: What is LMI?</vt:lpstr>
      <vt:lpstr>PowerPoint Presentation</vt:lpstr>
      <vt:lpstr>Task: Personal Action Plan</vt:lpstr>
      <vt:lpstr>PowerPoint Presentation</vt:lpstr>
      <vt:lpstr>PowerPoint Presentation</vt:lpstr>
      <vt:lpstr>Review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2026-01-07T09:40:20Z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